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73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7741401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Relationship Id="rId3" Type="http://schemas.openxmlformats.org/officeDocument/2006/relationships/hyperlink" Target="http://americanhistory.abc-clio.com/" TargetMode="Externa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americanhistory.abc-clio.com/" TargetMode="Externa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Relationship Id="rId3" Type="http://schemas.openxmlformats.org/officeDocument/2006/relationships/hyperlink" Target="http://americanhistory.abc-clio.com/" TargetMode="Externa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buNone/>
            </a:pPr>
            <a:r>
              <a:rPr lang="en" sz="900" b="1">
                <a:solidFill>
                  <a:schemeClr val="dk1"/>
                </a:solidFill>
              </a:rPr>
              <a:t>1.</a:t>
            </a:r>
            <a:r>
              <a:rPr lang="en" sz="900" b="1">
                <a:solidFill>
                  <a:srgbClr val="333333"/>
                </a:solidFill>
              </a:rPr>
              <a:t> Eric Foner, "Give Me Liberty!: An American History," in </a:t>
            </a:r>
            <a:r>
              <a:rPr lang="en" sz="900" b="1" i="1">
                <a:solidFill>
                  <a:srgbClr val="333333"/>
                </a:solidFill>
              </a:rPr>
              <a:t>Reconstrustion</a:t>
            </a:r>
            <a:r>
              <a:rPr lang="en" sz="900" b="1">
                <a:solidFill>
                  <a:srgbClr val="333333"/>
                </a:solidFill>
              </a:rPr>
              <a:t>, by Social Studies Department (Wellesley, MA: Wellesley High School, 2013), [Page28], excerpt from </a:t>
            </a:r>
            <a:r>
              <a:rPr lang="en" sz="900" b="1" i="1">
                <a:solidFill>
                  <a:srgbClr val="333333"/>
                </a:solidFill>
              </a:rPr>
              <a:t>Give Me Liberty!: An American History</a:t>
            </a:r>
            <a:r>
              <a:rPr lang="en" sz="900" b="1">
                <a:solidFill>
                  <a:srgbClr val="333333"/>
                </a:solidFill>
              </a:rPr>
              <a:t> (New York, NY: W.W.Norton, 2005).</a:t>
            </a:r>
          </a:p>
          <a:p>
            <a:pPr lvl="0" algn="l" rtl="0">
              <a:lnSpc>
                <a:spcPct val="115000"/>
              </a:lnSpc>
              <a:buNone/>
            </a:pPr>
            <a:r>
              <a:rPr lang="en" sz="900" b="1"/>
              <a:t>2.</a:t>
            </a:r>
            <a:r>
              <a:rPr lang="en" sz="900" b="1" i="1">
                <a:solidFill>
                  <a:srgbClr val="2D3835"/>
                </a:solidFill>
              </a:rPr>
              <a:t>American History</a:t>
            </a:r>
            <a:r>
              <a:rPr lang="en" sz="900" b="1">
                <a:solidFill>
                  <a:srgbClr val="2D3835"/>
                </a:solidFill>
              </a:rPr>
              <a:t>, s.v. "Panic of 1873," accessed October 11, 2013. </a:t>
            </a:r>
            <a:r>
              <a:rPr lang="en" sz="900" b="1">
                <a:solidFill>
                  <a:srgbClr val="1155CC"/>
                </a:solidFill>
                <a:hlinkClick r:id="rId3"/>
              </a:rPr>
              <a:t>http://americanhistory.abc-clio.com/</a:t>
            </a:r>
            <a:r>
              <a:rPr lang="en" sz="900" b="1">
                <a:solidFill>
                  <a:srgbClr val="2D3835"/>
                </a:solidFill>
              </a:rPr>
              <a:t>.</a:t>
            </a:r>
          </a:p>
          <a:p>
            <a:pPr lvl="0" algn="l" rtl="0">
              <a:lnSpc>
                <a:spcPct val="115000"/>
              </a:lnSpc>
              <a:buNone/>
            </a:pPr>
            <a:r>
              <a:rPr lang="en" sz="900" b="1">
                <a:solidFill>
                  <a:srgbClr val="333333"/>
                </a:solidFill>
              </a:rPr>
              <a:t>3. Richard Kluger, "A Simple Justice," in </a:t>
            </a:r>
            <a:r>
              <a:rPr lang="en" sz="900" b="1" i="1">
                <a:solidFill>
                  <a:srgbClr val="333333"/>
                </a:solidFill>
              </a:rPr>
              <a:t>Reconstruction</a:t>
            </a:r>
            <a:r>
              <a:rPr lang="en" sz="900" b="1">
                <a:solidFill>
                  <a:srgbClr val="333333"/>
                </a:solidFill>
              </a:rPr>
              <a:t>, by Social Studies Department (Wellesley, MA: Wellesley High School, 2013), [Page 398].</a:t>
            </a:r>
          </a:p>
          <a:p>
            <a:endParaRPr lang="en" sz="900" b="1">
              <a:solidFill>
                <a:srgbClr val="333333"/>
              </a:solidFill>
            </a:endParaRPr>
          </a:p>
          <a:p>
            <a:endParaRPr lang="en" sz="900" b="1">
              <a:solidFill>
                <a:srgbClr val="333333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buNone/>
            </a:pPr>
            <a:r>
              <a:rPr lang="en" sz="900" b="1"/>
              <a:t>1.</a:t>
            </a:r>
            <a:r>
              <a:rPr lang="en" sz="900" b="1">
                <a:solidFill>
                  <a:srgbClr val="333333"/>
                </a:solidFill>
              </a:rPr>
              <a:t>Gerald A. Danzer, </a:t>
            </a:r>
            <a:r>
              <a:rPr lang="en" sz="900" b="1" i="1">
                <a:solidFill>
                  <a:srgbClr val="333333"/>
                </a:solidFill>
              </a:rPr>
              <a:t>The Americans</a:t>
            </a:r>
            <a:r>
              <a:rPr lang="en" sz="900" b="1">
                <a:solidFill>
                  <a:srgbClr val="333333"/>
                </a:solidFill>
              </a:rPr>
              <a:t>, student text. ed. (Evanston, IL: McDougal Littell, 2005), [Page 494].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122222"/>
              <a:buFont typeface="Arial"/>
              <a:buNone/>
            </a:pPr>
            <a:r>
              <a:rPr lang="en" sz="900" b="1">
                <a:solidFill>
                  <a:srgbClr val="333333"/>
                </a:solidFill>
              </a:rPr>
              <a:t>2. </a:t>
            </a:r>
            <a:r>
              <a:rPr lang="en" sz="900" b="1" i="1">
                <a:solidFill>
                  <a:srgbClr val="2D3835"/>
                </a:solidFill>
              </a:rPr>
              <a:t>American History</a:t>
            </a:r>
            <a:r>
              <a:rPr lang="en" sz="900" b="1">
                <a:solidFill>
                  <a:srgbClr val="2D3835"/>
                </a:solidFill>
              </a:rPr>
              <a:t>, s.v. "Panic of 1873," accessed October 11, 2013. </a:t>
            </a:r>
            <a:r>
              <a:rPr lang="en" sz="900" b="1">
                <a:solidFill>
                  <a:srgbClr val="1155CC"/>
                </a:solidFill>
                <a:hlinkClick r:id="rId3"/>
              </a:rPr>
              <a:t>http://americanhistory.abc-clio.com/</a:t>
            </a:r>
            <a:r>
              <a:rPr lang="en" sz="900" b="1">
                <a:solidFill>
                  <a:srgbClr val="2D3835"/>
                </a:solidFill>
              </a:rPr>
              <a:t>.</a:t>
            </a:r>
          </a:p>
          <a:p>
            <a:endParaRPr lang="en" sz="900" b="1">
              <a:solidFill>
                <a:srgbClr val="2D3835"/>
              </a:solidFill>
            </a:endParaRPr>
          </a:p>
          <a:p>
            <a:endParaRPr lang="en" sz="900" b="1">
              <a:solidFill>
                <a:srgbClr val="2D3835"/>
              </a:solidFill>
            </a:endParaRPr>
          </a:p>
          <a:p>
            <a:endParaRPr lang="en" sz="900" b="1">
              <a:solidFill>
                <a:srgbClr val="2D3835"/>
              </a:solidFill>
            </a:endParaRPr>
          </a:p>
          <a:p>
            <a:endParaRPr lang="en" sz="900" b="1">
              <a:solidFill>
                <a:srgbClr val="2D3835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buClr>
                <a:schemeClr val="dk1"/>
              </a:buClr>
              <a:buSzPct val="122222"/>
              <a:buFont typeface="Arial"/>
              <a:buNone/>
            </a:pPr>
            <a:r>
              <a:rPr lang="en" sz="900" b="1"/>
              <a:t>1. </a:t>
            </a:r>
            <a:r>
              <a:rPr lang="en" sz="900" b="1" i="1">
                <a:solidFill>
                  <a:srgbClr val="2D3835"/>
                </a:solidFill>
              </a:rPr>
              <a:t>American History</a:t>
            </a:r>
            <a:r>
              <a:rPr lang="en" sz="900" b="1">
                <a:solidFill>
                  <a:srgbClr val="2D3835"/>
                </a:solidFill>
              </a:rPr>
              <a:t>, s.v. "Panic of 1873," accessed October 11, 2013. </a:t>
            </a:r>
            <a:r>
              <a:rPr lang="en" sz="900" b="1">
                <a:solidFill>
                  <a:srgbClr val="1155CC"/>
                </a:solidFill>
                <a:hlinkClick r:id="rId3"/>
              </a:rPr>
              <a:t>http://americanhistory.abc-clio.com/</a:t>
            </a:r>
            <a:r>
              <a:rPr lang="en" sz="900" b="1">
                <a:solidFill>
                  <a:srgbClr val="2D3835"/>
                </a:solidFill>
              </a:rPr>
              <a:t>.</a:t>
            </a:r>
          </a:p>
          <a:p>
            <a:pPr lvl="0" rtl="0">
              <a:buNone/>
            </a:pPr>
            <a:r>
              <a:rPr lang="en" sz="900" b="1"/>
              <a:t>2.</a:t>
            </a:r>
            <a:r>
              <a:rPr lang="en" sz="900" b="1">
                <a:solidFill>
                  <a:srgbClr val="333333"/>
                </a:solidFill>
              </a:rPr>
              <a:t> Eric Foner, "Give Me Liberty!: An American History," in </a:t>
            </a:r>
            <a:r>
              <a:rPr lang="en" sz="900" b="1" i="1">
                <a:solidFill>
                  <a:srgbClr val="333333"/>
                </a:solidFill>
              </a:rPr>
              <a:t>Reconstrustion</a:t>
            </a:r>
            <a:r>
              <a:rPr lang="en" sz="900" b="1">
                <a:solidFill>
                  <a:srgbClr val="333333"/>
                </a:solidFill>
              </a:rPr>
              <a:t>, by Social Studies Department (Wellesley, MA: Wellesley High School, 2013), [Page28], excerpt from </a:t>
            </a:r>
            <a:r>
              <a:rPr lang="en" sz="900" b="1" i="1">
                <a:solidFill>
                  <a:srgbClr val="333333"/>
                </a:solidFill>
              </a:rPr>
              <a:t>Give Me Liberty!: An American History</a:t>
            </a:r>
            <a:r>
              <a:rPr lang="en" sz="900" b="1">
                <a:solidFill>
                  <a:srgbClr val="333333"/>
                </a:solidFill>
              </a:rPr>
              <a:t> (New York, NY: W.W.Norton, 2005).</a:t>
            </a:r>
          </a:p>
          <a:p>
            <a:pPr>
              <a:buNone/>
            </a:pPr>
            <a:r>
              <a:rPr lang="en" sz="900" b="1"/>
              <a:t>3. </a:t>
            </a:r>
            <a:r>
              <a:rPr lang="en" sz="900" b="1">
                <a:solidFill>
                  <a:srgbClr val="333333"/>
                </a:solidFill>
              </a:rPr>
              <a:t>Richard Kluger, "A Simple Justice," in </a:t>
            </a:r>
            <a:r>
              <a:rPr lang="en" sz="900" b="1" i="1">
                <a:solidFill>
                  <a:srgbClr val="333333"/>
                </a:solidFill>
              </a:rPr>
              <a:t>Reconstruction</a:t>
            </a:r>
            <a:r>
              <a:rPr lang="en" sz="900" b="1">
                <a:solidFill>
                  <a:srgbClr val="333333"/>
                </a:solidFill>
              </a:rPr>
              <a:t>, by Social Studies Department (Wellesley, MA: Wellesley High School, 2013), [Page 398].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997075" y="1095856"/>
            <a:ext cx="6400799" cy="1102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>
              <a:buSzPct val="100000"/>
              <a:defRPr sz="4800" b="1"/>
            </a:lvl1pPr>
            <a:lvl2pPr indent="304800">
              <a:buSzPct val="100000"/>
              <a:defRPr sz="4800" b="1"/>
            </a:lvl2pPr>
            <a:lvl3pPr indent="304800">
              <a:buSzPct val="100000"/>
              <a:defRPr sz="4800" b="1"/>
            </a:lvl3pPr>
            <a:lvl4pPr indent="304800">
              <a:buSzPct val="100000"/>
              <a:defRPr sz="4800" b="1"/>
            </a:lvl4pPr>
            <a:lvl5pPr indent="304800">
              <a:buSzPct val="100000"/>
              <a:defRPr sz="4800" b="1"/>
            </a:lvl5pPr>
            <a:lvl6pPr indent="304800">
              <a:buSzPct val="100000"/>
              <a:defRPr sz="4800" b="1"/>
            </a:lvl6pPr>
            <a:lvl7pPr indent="304800">
              <a:buSzPct val="100000"/>
              <a:defRPr sz="4800" b="1"/>
            </a:lvl7pPr>
            <a:lvl8pPr indent="304800">
              <a:buSzPct val="100000"/>
              <a:defRPr sz="4800" b="1"/>
            </a:lvl8pPr>
            <a:lvl9pPr indent="304800">
              <a:buSzPct val="100000"/>
              <a:defRPr sz="4800" b="1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997075" y="2251802"/>
            <a:ext cx="6400799" cy="871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1pPr>
            <a:lvl2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2pPr>
            <a:lvl3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3pPr>
            <a:lvl4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4pPr>
            <a:lvl5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5pPr>
            <a:lvl6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6pPr>
            <a:lvl7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7pPr>
            <a:lvl8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8pPr>
            <a:lvl9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0"/>
            <a:ext cx="3135299" cy="5143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3175" y="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/>
          <p:nvPr/>
        </p:nvSpPr>
        <p:spPr>
          <a:xfrm>
            <a:off x="3175" y="1916906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400" y="0"/>
                </a:moveTo>
                <a:lnTo>
                  <a:pt x="0" y="0"/>
                </a:lnTo>
                <a:lnTo>
                  <a:pt x="0" y="514"/>
                </a:lnTo>
                <a:lnTo>
                  <a:pt x="2" y="514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8" name="Shape 18"/>
          <p:cNvSpPr/>
          <p:nvPr/>
        </p:nvSpPr>
        <p:spPr>
          <a:xfrm>
            <a:off x="3175" y="1307306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>
            <a:off x="152400" y="1307306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52400" y="3226593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830" y="0"/>
                </a:moveTo>
                <a:lnTo>
                  <a:pt x="398" y="0"/>
                </a:ln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1" name="Shape 21"/>
          <p:cNvSpPr/>
          <p:nvPr/>
        </p:nvSpPr>
        <p:spPr>
          <a:xfrm>
            <a:off x="152400" y="2614612"/>
            <a:ext cx="1317625" cy="611981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432" y="0"/>
                </a:moveTo>
                <a:lnTo>
                  <a:pt x="0" y="0"/>
                </a:lnTo>
                <a:lnTo>
                  <a:pt x="398" y="514"/>
                </a:lnTo>
                <a:lnTo>
                  <a:pt x="830" y="514"/>
                </a:lnTo>
                <a:lnTo>
                  <a:pt x="432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2" name="Shape 22"/>
          <p:cNvSpPr/>
          <p:nvPr/>
        </p:nvSpPr>
        <p:spPr>
          <a:xfrm>
            <a:off x="984250" y="2614612"/>
            <a:ext cx="1322387" cy="611981"/>
          </a:xfrm>
          <a:custGeom>
            <a:avLst/>
            <a:gdLst/>
            <a:ahLst/>
            <a:cxnLst/>
            <a:rect l="0" t="0" r="0" b="0"/>
            <a:pathLst>
              <a:path w="833" h="514" extrusionOk="0">
                <a:moveTo>
                  <a:pt x="399" y="514"/>
                </a:moveTo>
                <a:lnTo>
                  <a:pt x="833" y="514"/>
                </a:lnTo>
                <a:lnTo>
                  <a:pt x="435" y="0"/>
                </a:lnTo>
                <a:lnTo>
                  <a:pt x="0" y="0"/>
                </a:lnTo>
                <a:lnTo>
                  <a:pt x="399" y="51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>
            <a:off x="3175" y="2614612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>
            <a:off x="984250" y="4533900"/>
            <a:ext cx="1322387" cy="6096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399" y="0"/>
                </a:moveTo>
                <a:lnTo>
                  <a:pt x="0" y="512"/>
                </a:ln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/>
          <p:nvPr/>
        </p:nvSpPr>
        <p:spPr>
          <a:xfrm>
            <a:off x="984250" y="3924300"/>
            <a:ext cx="1322387" cy="6096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435" y="0"/>
                </a:moveTo>
                <a:lnTo>
                  <a:pt x="0" y="0"/>
                </a:lnTo>
                <a:lnTo>
                  <a:pt x="399" y="512"/>
                </a:lnTo>
                <a:lnTo>
                  <a:pt x="833" y="512"/>
                </a:lnTo>
                <a:lnTo>
                  <a:pt x="435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6" name="Shape 26"/>
          <p:cNvSpPr/>
          <p:nvPr/>
        </p:nvSpPr>
        <p:spPr>
          <a:xfrm>
            <a:off x="1820863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434" y="0"/>
                </a:moveTo>
                <a:lnTo>
                  <a:pt x="0" y="0"/>
                </a:lnTo>
                <a:lnTo>
                  <a:pt x="398" y="512"/>
                </a:lnTo>
                <a:lnTo>
                  <a:pt x="830" y="512"/>
                </a:lnTo>
                <a:lnTo>
                  <a:pt x="434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3175" y="6096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8" name="Shape 28"/>
          <p:cNvSpPr/>
          <p:nvPr/>
        </p:nvSpPr>
        <p:spPr>
          <a:xfrm>
            <a:off x="152400" y="1916906"/>
            <a:ext cx="1317625" cy="611981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0" y="514"/>
                </a:moveTo>
                <a:lnTo>
                  <a:pt x="432" y="514"/>
                </a:lnTo>
                <a:lnTo>
                  <a:pt x="830" y="0"/>
                </a:lnTo>
                <a:lnTo>
                  <a:pt x="398" y="0"/>
                </a:lnTo>
                <a:lnTo>
                  <a:pt x="0" y="514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984250" y="3226593"/>
            <a:ext cx="1322387" cy="6096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0" y="512"/>
                </a:move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lnTo>
                  <a:pt x="0" y="512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>
            <a:off x="3175" y="3226593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1820863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4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2" name="Shape 32"/>
          <p:cNvSpPr/>
          <p:nvPr/>
        </p:nvSpPr>
        <p:spPr>
          <a:xfrm>
            <a:off x="152400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3" name="Shape 33"/>
          <p:cNvSpPr/>
          <p:nvPr/>
        </p:nvSpPr>
        <p:spPr>
          <a:xfrm>
            <a:off x="3175" y="45339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3175" y="39243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5" name="Shape 35"/>
          <p:cNvSpPr/>
          <p:nvPr/>
        </p:nvSpPr>
        <p:spPr>
          <a:xfrm>
            <a:off x="152400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9" name="Shape 39"/>
          <p:cNvSpPr/>
          <p:nvPr/>
        </p:nvSpPr>
        <p:spPr>
          <a:xfrm>
            <a:off x="8397875" y="2017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0" name="Shape 40"/>
          <p:cNvSpPr/>
          <p:nvPr/>
        </p:nvSpPr>
        <p:spPr>
          <a:xfrm>
            <a:off x="8397875" y="612225"/>
            <a:ext cx="746125" cy="607183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1" name="Shape 41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6" name="Shape 46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7" name="Shape 47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8" name="Shape 48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53" name="Shape 53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4" name="Shape 54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5" name="Shape 55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6" name="Shape 56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3175" y="2614612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0" name="Shape 60"/>
          <p:cNvSpPr/>
          <p:nvPr/>
        </p:nvSpPr>
        <p:spPr>
          <a:xfrm>
            <a:off x="3175" y="3226593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1" name="Shape 61"/>
          <p:cNvSpPr/>
          <p:nvPr/>
        </p:nvSpPr>
        <p:spPr>
          <a:xfrm>
            <a:off x="152400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2" name="Shape 62"/>
          <p:cNvSpPr/>
          <p:nvPr/>
        </p:nvSpPr>
        <p:spPr>
          <a:xfrm>
            <a:off x="152400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3" name="Shape 63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574800" y="3320653"/>
            <a:ext cx="5486399" cy="513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114300" algn="ctr"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3175" y="2614612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0" name="Shape 70"/>
          <p:cNvSpPr/>
          <p:nvPr/>
        </p:nvSpPr>
        <p:spPr>
          <a:xfrm>
            <a:off x="3175" y="3226593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1" name="Shape 71"/>
          <p:cNvSpPr/>
          <p:nvPr/>
        </p:nvSpPr>
        <p:spPr>
          <a:xfrm>
            <a:off x="152400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2" name="Shape 72"/>
          <p:cNvSpPr/>
          <p:nvPr/>
        </p:nvSpPr>
        <p:spPr>
          <a:xfrm>
            <a:off x="152400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3" name="Shape 73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5" name="Shape 75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6" name="Shape 76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39700">
              <a:buClr>
                <a:schemeClr val="lt1"/>
              </a:buClr>
              <a:buSzPct val="100000"/>
              <a:defRPr sz="3200">
                <a:solidFill>
                  <a:schemeClr val="lt1"/>
                </a:solidFill>
              </a:defRPr>
            </a:lvl1pPr>
            <a:lvl2pPr marL="742950" indent="-107950">
              <a:spcBef>
                <a:spcPts val="560"/>
              </a:spcBef>
              <a:buClr>
                <a:schemeClr val="lt1"/>
              </a:buClr>
              <a:buSzPct val="100000"/>
              <a:defRPr sz="2800">
                <a:solidFill>
                  <a:schemeClr val="lt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marL="16002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4pPr>
            <a:lvl5pPr marL="20574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5pPr>
            <a:lvl6pPr marL="25146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6pPr>
            <a:lvl7pPr marL="29718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7pPr>
            <a:lvl8pPr marL="34290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8pPr>
            <a:lvl9pPr marL="38862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0"/>
            <a:ext cx="3135299" cy="5143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8" name="Shape 8"/>
          <p:cNvSpPr/>
          <p:nvPr/>
        </p:nvSpPr>
        <p:spPr>
          <a:xfrm>
            <a:off x="3175" y="45339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3175" y="39243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8397875" y="2017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8397875" y="612225"/>
            <a:ext cx="746125" cy="607183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americanhistory.abc-clio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D6DC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subTitle" idx="1"/>
          </p:nvPr>
        </p:nvSpPr>
        <p:spPr>
          <a:xfrm>
            <a:off x="1997075" y="2251802"/>
            <a:ext cx="6400799" cy="871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dk1"/>
                </a:solidFill>
              </a:rPr>
              <a:t>
</a:t>
            </a:r>
            <a:r>
              <a:rPr lang="en" sz="2000" b="1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After the Civil War, Reconstruction failed because the North abandoned the efforts towards civil rights for freed slaves and shifted their focus to the economic success of the nation.</a:t>
            </a:r>
          </a:p>
        </p:txBody>
      </p:sp>
      <p:sp>
        <p:nvSpPr>
          <p:cNvPr id="80" name="Shape 80"/>
          <p:cNvSpPr txBox="1"/>
          <p:nvPr/>
        </p:nvSpPr>
        <p:spPr>
          <a:xfrm rot="-917">
            <a:off x="6150585" y="4190634"/>
            <a:ext cx="2247300" cy="52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Hannah, Madeline, and Sophia</a:t>
            </a:r>
          </a:p>
        </p:txBody>
      </p:sp>
      <p:sp>
        <p:nvSpPr>
          <p:cNvPr id="81" name="Shape 81"/>
          <p:cNvSpPr txBox="1"/>
          <p:nvPr/>
        </p:nvSpPr>
        <p:spPr>
          <a:xfrm>
            <a:off x="2230125" y="800025"/>
            <a:ext cx="5724600" cy="1249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Clr>
                <a:schemeClr val="dk1"/>
              </a:buClr>
              <a:buSzPct val="25000"/>
              <a:buFont typeface="Arial"/>
              <a:buNone/>
            </a:pPr>
            <a:r>
              <a:rPr lang="en" sz="4800" b="1">
                <a:solidFill>
                  <a:schemeClr val="lt1"/>
                </a:solidFill>
                <a:latin typeface="Bangers"/>
                <a:ea typeface="Bangers"/>
                <a:cs typeface="Bangers"/>
                <a:sym typeface="Bangers"/>
              </a:rPr>
              <a:t>Northern Reconstruction Failure</a:t>
            </a:r>
          </a:p>
          <a:p>
            <a:endParaRPr lang="en" sz="4800" b="1">
              <a:solidFill>
                <a:schemeClr val="lt1"/>
              </a:solidFill>
              <a:latin typeface="Bangers"/>
              <a:ea typeface="Bangers"/>
              <a:cs typeface="Bangers"/>
              <a:sym typeface="Bangers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D6DC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326600" y="11542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3800">
                <a:latin typeface="Bangers"/>
                <a:ea typeface="Bangers"/>
                <a:cs typeface="Bangers"/>
                <a:sym typeface="Bangers"/>
              </a:rPr>
              <a:t>Economic Success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3218300" y="1200150"/>
            <a:ext cx="54687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lnSpc>
                <a:spcPct val="115000"/>
              </a:lnSpc>
              <a:buClr>
                <a:srgbClr val="434343"/>
              </a:buClr>
              <a:buSzPct val="100000"/>
              <a:buFont typeface="Shadows Into Light"/>
              <a:buChar char="❖"/>
            </a:pPr>
            <a:r>
              <a:rPr lang="en" sz="20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After too much investing in the rail roads, Investment bank Jay Cooke &amp; Company collapsed.</a:t>
            </a:r>
            <a:r>
              <a:rPr lang="en" sz="2000" baseline="300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1</a:t>
            </a:r>
          </a:p>
          <a:p>
            <a:pPr marL="457200" lvl="0" indent="-355600" rtl="0">
              <a:lnSpc>
                <a:spcPct val="115000"/>
              </a:lnSpc>
              <a:buClr>
                <a:srgbClr val="434343"/>
              </a:buClr>
              <a:buSzPct val="100000"/>
              <a:buFont typeface="Shadows Into Light"/>
              <a:buChar char="❖"/>
            </a:pPr>
            <a:r>
              <a:rPr lang="en" sz="20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Panic of 1873, plunged into severe economic depression</a:t>
            </a:r>
          </a:p>
          <a:p>
            <a:pPr marL="914400" lvl="1" indent="-355600" rtl="0">
              <a:lnSpc>
                <a:spcPct val="115000"/>
              </a:lnSpc>
              <a:buClr>
                <a:srgbClr val="434343"/>
              </a:buClr>
              <a:buSzPct val="100000"/>
              <a:buFont typeface="Shadows Into Light"/>
              <a:buChar char="➢"/>
            </a:pPr>
            <a:r>
              <a:rPr lang="en" sz="20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Began to focus on the economy.</a:t>
            </a:r>
            <a:r>
              <a:rPr lang="en" sz="2000" baseline="300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2</a:t>
            </a:r>
          </a:p>
          <a:p>
            <a:pPr marL="457200" lvl="0" indent="-355600" rtl="0">
              <a:lnSpc>
                <a:spcPct val="115000"/>
              </a:lnSpc>
              <a:buClr>
                <a:srgbClr val="434343"/>
              </a:buClr>
              <a:buSzPct val="100000"/>
              <a:buFont typeface="Shadows Into Light"/>
              <a:buChar char="❖"/>
            </a:pPr>
            <a:r>
              <a:rPr lang="en" sz="20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Segregated neighborhoods, discrimination in the workplace, labor unions discouraged black unionship, hired African-Americans as last resort.</a:t>
            </a:r>
            <a:r>
              <a:rPr lang="en" sz="2000" baseline="300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1</a:t>
            </a:r>
          </a:p>
          <a:p>
            <a:pPr marL="457200" lvl="0" indent="-355600" rtl="0">
              <a:lnSpc>
                <a:spcPct val="115000"/>
              </a:lnSpc>
              <a:buClr>
                <a:srgbClr val="434343"/>
              </a:buClr>
              <a:buSzPct val="100000"/>
              <a:buFont typeface="Shadows Into Light"/>
              <a:buChar char="❖"/>
            </a:pPr>
            <a:r>
              <a:rPr lang="en" sz="20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Business’ deserted the Republican party.</a:t>
            </a:r>
            <a:r>
              <a:rPr lang="en" sz="2000" baseline="300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3 </a:t>
            </a:r>
          </a:p>
          <a:p>
            <a:endParaRPr lang="en" sz="2000" baseline="30000">
              <a:solidFill>
                <a:srgbClr val="434343"/>
              </a:solidFill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  <p:sp>
        <p:nvSpPr>
          <p:cNvPr id="88" name="Shape 88"/>
          <p:cNvSpPr/>
          <p:nvPr/>
        </p:nvSpPr>
        <p:spPr>
          <a:xfrm>
            <a:off x="326600" y="972825"/>
            <a:ext cx="2627500" cy="34775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89" name="Shape 89"/>
          <p:cNvSpPr txBox="1"/>
          <p:nvPr/>
        </p:nvSpPr>
        <p:spPr>
          <a:xfrm>
            <a:off x="268900" y="4450400"/>
            <a:ext cx="2949299" cy="69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sz="1300" b="1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Panic of 1873, shows stock exchange’s doors a day after the collapse</a:t>
            </a:r>
            <a:r>
              <a:rPr lang="en" sz="1300" b="1" baseline="300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1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D6DC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>
                <a:latin typeface="Bangers"/>
                <a:ea typeface="Bangers"/>
                <a:cs typeface="Bangers"/>
                <a:sym typeface="Bangers"/>
              </a:rPr>
              <a:t>Civil Rights of Freed Slaves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93700" rtl="0">
              <a:lnSpc>
                <a:spcPct val="115000"/>
              </a:lnSpc>
              <a:buClr>
                <a:srgbClr val="434343"/>
              </a:buClr>
              <a:buSzPct val="100000"/>
              <a:buFont typeface="Shadows Into Light"/>
              <a:buChar char="❖"/>
            </a:pPr>
            <a:r>
              <a:rPr lang="en" sz="26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African-Americans migrated to North in search of equality but found racial discrimination.</a:t>
            </a:r>
            <a:r>
              <a:rPr lang="en" sz="2600" baseline="300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1</a:t>
            </a:r>
          </a:p>
          <a:p>
            <a:pPr marL="457200" lvl="0" indent="-393700" rtl="0">
              <a:lnSpc>
                <a:spcPct val="115000"/>
              </a:lnSpc>
              <a:buClr>
                <a:srgbClr val="434343"/>
              </a:buClr>
              <a:buSzPct val="100000"/>
              <a:buFont typeface="Shadows Into Light"/>
              <a:buChar char="❖"/>
            </a:pPr>
            <a:r>
              <a:rPr lang="en" sz="26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Solution was to restore leading whites to political power.</a:t>
            </a:r>
            <a:r>
              <a:rPr lang="en" sz="2600" baseline="300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1</a:t>
            </a:r>
          </a:p>
          <a:p>
            <a:pPr marL="457200" lvl="0" indent="-393700" rtl="0">
              <a:lnSpc>
                <a:spcPct val="115000"/>
              </a:lnSpc>
              <a:buClr>
                <a:srgbClr val="434343"/>
              </a:buClr>
              <a:buSzPct val="100000"/>
              <a:buFont typeface="Shadows Into Light"/>
              <a:buChar char="❖"/>
            </a:pPr>
            <a:r>
              <a:rPr lang="en" sz="26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Supreme Court was not ruling in favor of the Civil Rights.</a:t>
            </a:r>
            <a:r>
              <a:rPr lang="en" sz="2600" baseline="300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2</a:t>
            </a:r>
            <a:r>
              <a:rPr lang="en" sz="26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 </a:t>
            </a:r>
          </a:p>
          <a:p>
            <a:pPr marL="457200" lvl="0" indent="-393700" rtl="0">
              <a:lnSpc>
                <a:spcPct val="115000"/>
              </a:lnSpc>
              <a:buClr>
                <a:srgbClr val="434343"/>
              </a:buClr>
              <a:buSzPct val="100000"/>
              <a:buFont typeface="Shadows Into Light"/>
              <a:buChar char="❖"/>
            </a:pPr>
            <a:r>
              <a:rPr lang="en" sz="26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Main advocators for black rights, Charles Sumner and Thaddeus Stevens, died</a:t>
            </a:r>
            <a:r>
              <a:rPr lang="en" sz="2600" baseline="300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2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D6DC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>
                <a:latin typeface="Bangers"/>
                <a:ea typeface="Bangers"/>
                <a:cs typeface="Bangers"/>
                <a:sym typeface="Bangers"/>
              </a:rPr>
              <a:t>Internal struggle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93700" rtl="0">
              <a:lnSpc>
                <a:spcPct val="115000"/>
              </a:lnSpc>
              <a:buClr>
                <a:srgbClr val="434343"/>
              </a:buClr>
              <a:buSzPct val="100000"/>
              <a:buFont typeface="Shadows Into Light"/>
              <a:buChar char="❖"/>
            </a:pPr>
            <a:r>
              <a:rPr lang="en" sz="26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North was losing spirit and faith in government.</a:t>
            </a:r>
            <a:r>
              <a:rPr lang="en" sz="2600" baseline="300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1</a:t>
            </a:r>
          </a:p>
          <a:p>
            <a:pPr marL="457200" lvl="0" indent="-393700" rtl="0">
              <a:lnSpc>
                <a:spcPct val="115000"/>
              </a:lnSpc>
              <a:buClr>
                <a:srgbClr val="434343"/>
              </a:buClr>
              <a:buSzPct val="100000"/>
              <a:buFont typeface="Shadows Into Light"/>
              <a:buChar char="❖"/>
            </a:pPr>
            <a:r>
              <a:rPr lang="en" sz="26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State engulfed in a political corruption.</a:t>
            </a:r>
          </a:p>
          <a:p>
            <a:pPr marL="914400" lvl="1" indent="-393700" rtl="0">
              <a:lnSpc>
                <a:spcPct val="115000"/>
              </a:lnSpc>
              <a:buClr>
                <a:srgbClr val="434343"/>
              </a:buClr>
              <a:buSzPct val="100000"/>
              <a:buFont typeface="Shadows Into Light"/>
              <a:buChar char="➢"/>
            </a:pPr>
            <a:r>
              <a:rPr lang="en" sz="26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Drained by being under the control of the government.</a:t>
            </a:r>
            <a:r>
              <a:rPr lang="en" sz="2600" baseline="300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2</a:t>
            </a:r>
          </a:p>
          <a:p>
            <a:pPr marL="457200" lvl="0" indent="-393700" rtl="0">
              <a:lnSpc>
                <a:spcPct val="115000"/>
              </a:lnSpc>
              <a:buClr>
                <a:srgbClr val="434343"/>
              </a:buClr>
              <a:buSzPct val="100000"/>
              <a:buFont typeface="Shadows Into Light"/>
              <a:buChar char="❖"/>
            </a:pPr>
            <a:r>
              <a:rPr lang="en" sz="26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North was divided and uncertain.</a:t>
            </a:r>
            <a:r>
              <a:rPr lang="en" sz="2600" baseline="30000">
                <a:solidFill>
                  <a:srgbClr val="434343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3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D6DC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30653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4800">
                <a:latin typeface="Bangers"/>
                <a:ea typeface="Bangers"/>
                <a:cs typeface="Bangers"/>
                <a:sym typeface="Bangers"/>
              </a:rPr>
              <a:t>References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57200" y="1165300"/>
            <a:ext cx="8229600" cy="3630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15000"/>
              </a:lnSpc>
              <a:buClr>
                <a:srgbClr val="434343"/>
              </a:buClr>
              <a:buSzPct val="100000"/>
              <a:buFont typeface="Droid Serif"/>
              <a:buChar char="❖"/>
            </a:pPr>
            <a:r>
              <a:rPr lang="en" sz="1800" i="1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American History</a:t>
            </a:r>
            <a:r>
              <a:rPr lang="en" sz="180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, s.v. "Panic of 1873," Image, Library of Congress, accessed October 9, 2013. </a:t>
            </a:r>
            <a:r>
              <a:rPr lang="en" sz="1800" u="sng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  <a:hlinkClick r:id="rId3"/>
              </a:rPr>
              <a:t>http://americanhistory.abc-clio.com/</a:t>
            </a:r>
            <a:r>
              <a:rPr lang="en" sz="180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.</a:t>
            </a:r>
          </a:p>
          <a:p>
            <a:pPr marL="457200" lvl="0" indent="-342900" rtl="0">
              <a:buClr>
                <a:srgbClr val="434343"/>
              </a:buClr>
              <a:buSzPct val="100000"/>
              <a:buFont typeface="Droid Serif"/>
              <a:buChar char="❖"/>
            </a:pPr>
            <a:r>
              <a:rPr lang="en" sz="180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Danzer, Gerald A. </a:t>
            </a:r>
            <a:r>
              <a:rPr lang="en" sz="1800" i="1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The Americans</a:t>
            </a:r>
            <a:r>
              <a:rPr lang="en" sz="180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. Student text. ed. Evanston, IL: McDougal Littell, 2005. </a:t>
            </a:r>
          </a:p>
          <a:p>
            <a:pPr marL="457200" lvl="0" indent="-342900" rtl="0">
              <a:buClr>
                <a:srgbClr val="434343"/>
              </a:buClr>
              <a:buSzPct val="100000"/>
              <a:buFont typeface="Droid Serif"/>
              <a:buChar char="❖"/>
            </a:pPr>
            <a:r>
              <a:rPr lang="en" sz="180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Foner, Eric. "Give Me Liberty!: An American History." In </a:t>
            </a:r>
            <a:r>
              <a:rPr lang="en" sz="1800" i="1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Reconstruction</a:t>
            </a:r>
            <a:r>
              <a:rPr lang="en" sz="180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, by Social Studies Department, 37-38. Wellesley, MA: Wellesley High School, 2013. Excerpt from </a:t>
            </a:r>
            <a:r>
              <a:rPr lang="en" sz="1800" i="1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Give Me Liberty!: An American History</a:t>
            </a:r>
            <a:r>
              <a:rPr lang="en" sz="180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. New York, NY: W.W.Norton, 2005. </a:t>
            </a:r>
          </a:p>
          <a:p>
            <a:pPr marL="457200" lvl="0" indent="-342900">
              <a:buClr>
                <a:srgbClr val="434343"/>
              </a:buClr>
              <a:buSzPct val="100000"/>
              <a:buFont typeface="Droid Serif"/>
              <a:buChar char="❖"/>
            </a:pPr>
            <a:r>
              <a:rPr lang="en" sz="180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Kluger, Richard. "A Simple Justice." In </a:t>
            </a:r>
            <a:r>
              <a:rPr lang="en" sz="1800" i="1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Reconstruction</a:t>
            </a:r>
            <a:r>
              <a:rPr lang="en" sz="1800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rPr>
              <a:t>, by Social Studies Department, 21. Wellesley, MA: Wellesley High School, 2013.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teps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554</Words>
  <Application>Microsoft Macintosh PowerPoint</Application>
  <PresentationFormat>On-screen Show (16:9)</PresentationFormat>
  <Paragraphs>35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steps</vt:lpstr>
      <vt:lpstr>PowerPoint Presentation</vt:lpstr>
      <vt:lpstr>Economic Success</vt:lpstr>
      <vt:lpstr>Civil Rights of Freed Slaves</vt:lpstr>
      <vt:lpstr>Internal struggle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Crystal Bartels</cp:lastModifiedBy>
  <cp:revision>1</cp:revision>
  <dcterms:modified xsi:type="dcterms:W3CDTF">2013-10-15T16:04:52Z</dcterms:modified>
</cp:coreProperties>
</file>